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219721" y="3499978"/>
            <a:ext cx="8565357" cy="2753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  <a:r>
              <a:t>&lt;bootstrap&gt;</a:t>
            </a:r>
          </a:p>
          <a:p>
            <a:pPr>
              <a:defRPr>
                <a:solidFill>
                  <a:srgbClr val="555B61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  <a:r>
              <a:t>vs</a:t>
            </a:r>
          </a:p>
          <a:p>
            <a: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  <a:r>
              <a:t>&lt;foundation&gt;</a:t>
            </a:r>
          </a:p>
          <a:p>
            <a: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</a:p>
          <a:p>
            <a:pPr>
              <a:defRPr>
                <a:solidFill>
                  <a:srgbClr val="A9AAAA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  <a:r>
              <a:t>!-- who owns the future? --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4680632" y="502778"/>
            <a:ext cx="3643536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175" name="Shape 175"/>
          <p:cNvSpPr/>
          <p:nvPr/>
        </p:nvSpPr>
        <p:spPr>
          <a:xfrm>
            <a:off x="4569234" y="4686864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foundation</a:t>
            </a:r>
          </a:p>
        </p:txBody>
      </p:sp>
      <p:pic>
        <p:nvPicPr>
          <p:cNvPr id="176" name="Screen Shot 2015-10-28 at 11.39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350" y="1308100"/>
            <a:ext cx="9182100" cy="294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 Shot 2015-10-28 at 11.4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4050" y="5380778"/>
            <a:ext cx="9156700" cy="341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5016053" y="8870950"/>
            <a:ext cx="29726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sx="100000" sy="100000" kx="0" ky="0" algn="b" rotWithShape="0" blurRad="50800" dist="63500" dir="144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+Interchange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1546" y="-102342"/>
            <a:ext cx="17687893" cy="995828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3696952" y="3788977"/>
            <a:ext cx="5610896" cy="21082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0" sz="72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Round 5</a:t>
            </a:r>
          </a:p>
          <a:p>
            <a:pPr>
              <a:defRPr b="1" spc="0" sz="60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UI and Widgets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680632" y="852487"/>
            <a:ext cx="3643536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184" name="Shape 184"/>
          <p:cNvSpPr/>
          <p:nvPr/>
        </p:nvSpPr>
        <p:spPr>
          <a:xfrm>
            <a:off x="8641700" y="852487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foundation</a:t>
            </a:r>
          </a:p>
        </p:txBody>
      </p:sp>
      <p:pic>
        <p:nvPicPr>
          <p:cNvPr id="185" name="Screen Shot 2015-10-28 at 11.43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044" y="1884706"/>
            <a:ext cx="12378712" cy="7016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4504" y="-129236"/>
            <a:ext cx="13393808" cy="10012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4489648" y="3788977"/>
            <a:ext cx="4025504" cy="21082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0" sz="72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Round 6</a:t>
            </a:r>
          </a:p>
          <a:p>
            <a:pPr>
              <a:defRPr b="1" spc="0" sz="60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JS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1446365" y="1332511"/>
            <a:ext cx="3643537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191" name="Shape 191"/>
          <p:cNvSpPr/>
          <p:nvPr/>
        </p:nvSpPr>
        <p:spPr>
          <a:xfrm>
            <a:off x="7761167" y="1332511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foundation</a:t>
            </a:r>
          </a:p>
        </p:txBody>
      </p:sp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9845" y="3178491"/>
            <a:ext cx="7225067" cy="1766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1810" y="6171315"/>
            <a:ext cx="6541180" cy="1844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8720" y="-145092"/>
            <a:ext cx="13382240" cy="997633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920378" y="3788977"/>
            <a:ext cx="11164045" cy="21082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0" sz="72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Round 7</a:t>
            </a:r>
          </a:p>
          <a:p>
            <a:pPr>
              <a:defRPr b="1" spc="0" sz="60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Combatibility browser support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446365" y="1332511"/>
            <a:ext cx="3643537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199" name="Shape 199"/>
          <p:cNvSpPr/>
          <p:nvPr/>
        </p:nvSpPr>
        <p:spPr>
          <a:xfrm>
            <a:off x="7761167" y="1332511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foundation</a:t>
            </a:r>
          </a:p>
        </p:txBody>
      </p:sp>
      <p:pic>
        <p:nvPicPr>
          <p:cNvPr id="2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4733" y="4542366"/>
            <a:ext cx="3606801" cy="368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3783979" y="2923610"/>
            <a:ext cx="54368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sx="100000" sy="100000" kx="0" ky="0" algn="b" rotWithShape="0" blurRad="50800" dist="63500" dir="144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Modern browsers (IE9 +)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69621" y="-56544"/>
            <a:ext cx="18944042" cy="986668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4489648" y="3788977"/>
            <a:ext cx="4025504" cy="21082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0" sz="72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Round 8</a:t>
            </a:r>
          </a:p>
          <a:p>
            <a:pPr>
              <a:defRPr b="1" spc="0" sz="60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Showcase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1446365" y="570511"/>
            <a:ext cx="3643537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207" name="Shape 207"/>
          <p:cNvSpPr/>
          <p:nvPr/>
        </p:nvSpPr>
        <p:spPr>
          <a:xfrm>
            <a:off x="8065967" y="570511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foundation</a:t>
            </a:r>
          </a:p>
        </p:txBody>
      </p:sp>
      <p:pic>
        <p:nvPicPr>
          <p:cNvPr id="208" name="Screen Shot 2015-10-28 at 11.5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843" y="1656622"/>
            <a:ext cx="4528580" cy="27957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09" name="Screen Shot 2015-10-28 at 11.53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201" y="4156440"/>
            <a:ext cx="3866333" cy="11108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0" name="Screen Shot 2015-10-28 at 11.53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6943" y="4661094"/>
            <a:ext cx="4354381" cy="24374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1" name="Screen Shot 2015-10-28 at 11.53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106" y="6498269"/>
            <a:ext cx="5583488" cy="28807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2" name="Screen Shot 2015-10-28 at 11.54.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92602" y="6999054"/>
            <a:ext cx="4691946" cy="25898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3" name="Screen Shot 2015-10-28 at 11.56.1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6065" y="1546760"/>
            <a:ext cx="4965178" cy="30154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4" name="Screen Shot 2015-10-28 at 11.55.0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09416" y="3658093"/>
            <a:ext cx="4454734" cy="24374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5" name="Screen Shot 2015-10-28 at 11.56.5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43659" y="5911931"/>
            <a:ext cx="5761485" cy="28807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6" name="Screen Shot 2015-10-28 at 11.57.40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07737" y="2887925"/>
            <a:ext cx="9339318" cy="45653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0" dist="0" dir="540000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43698" y="-135213"/>
            <a:ext cx="18748029" cy="995658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4489648" y="3788977"/>
            <a:ext cx="4025504" cy="21082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0" sz="72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Round 9</a:t>
            </a:r>
          </a:p>
          <a:p>
            <a:pPr>
              <a:defRPr b="1" spc="0" sz="60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Future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lide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5248764"/>
            <a:ext cx="4192413" cy="4644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28616" y="5554846"/>
            <a:ext cx="4586358" cy="4202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2005165" y="1332511"/>
            <a:ext cx="3643537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222" name="Shape 222"/>
          <p:cNvSpPr/>
          <p:nvPr/>
        </p:nvSpPr>
        <p:spPr>
          <a:xfrm>
            <a:off x="8148946" y="1332511"/>
            <a:ext cx="3866333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foundation</a:t>
            </a:r>
          </a:p>
        </p:txBody>
      </p:sp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930" y="3263900"/>
            <a:ext cx="6554007" cy="3225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7790086" y="2973916"/>
            <a:ext cx="4584052" cy="572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179" indent="-297179" algn="l">
              <a:buSzPct val="100000"/>
              <a:buChar char="•"/>
              <a:defRPr b="1" sz="3000">
                <a:solidFill>
                  <a:srgbClr val="555B6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u="sng"/>
              <a:t>HERE</a:t>
            </a:r>
            <a:br/>
            <a:br/>
            <a:r>
              <a:rPr>
                <a:solidFill>
                  <a:schemeClr val="accent5"/>
                </a:solidFill>
              </a:rPr>
              <a:t>Full Accessibility</a:t>
            </a:r>
          </a:p>
          <a:p>
            <a:pPr marL="228599" indent="-228599" algn="l">
              <a:buSzPct val="100000"/>
              <a:buChar char="•"/>
              <a:defRPr b="1" sz="3000">
                <a:solidFill>
                  <a:srgbClr val="555B6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Flexbox grid system</a:t>
            </a:r>
          </a:p>
          <a:p>
            <a:pPr marL="228599" indent="-228599" algn="l">
              <a:buSzPct val="100000"/>
              <a:buChar char="•"/>
              <a:defRPr b="1" sz="3000">
                <a:solidFill>
                  <a:srgbClr val="555B6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UnCSS</a:t>
            </a:r>
          </a:p>
          <a:p>
            <a:pPr marL="228599" indent="-228599" algn="l">
              <a:buSzPct val="100000"/>
              <a:buChar char="•"/>
              <a:defRPr b="1" sz="3000">
                <a:solidFill>
                  <a:srgbClr val="555B6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Slimming Down – Some Components May be Deprecated</a:t>
            </a:r>
          </a:p>
          <a:p>
            <a:pPr marL="228599" indent="-228599" algn="l">
              <a:buSzPct val="100000"/>
              <a:buChar char="•"/>
              <a:defRPr b="1" sz="3000">
                <a:solidFill>
                  <a:srgbClr val="555B6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Motion UI</a:t>
            </a:r>
          </a:p>
          <a:p>
            <a:pPr marL="228599" indent="-228599" algn="l">
              <a:buSzPct val="100000"/>
              <a:buChar char="•"/>
              <a:defRPr b="1" sz="3000">
                <a:solidFill>
                  <a:srgbClr val="555B6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Foundation JavaScript Re-Written from Scratch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4238724" y="3499978"/>
            <a:ext cx="4527352" cy="2753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  <a:r>
              <a:t>&lt;bootstrap&gt;</a:t>
            </a:r>
          </a:p>
          <a:p>
            <a:pPr>
              <a:defRPr>
                <a:solidFill>
                  <a:srgbClr val="555B61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  <a:r>
              <a:t>vs</a:t>
            </a:r>
          </a:p>
          <a:p>
            <a: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  <a:r>
              <a:t>&lt;foundation&gt;</a:t>
            </a:r>
          </a:p>
          <a:p>
            <a: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</a:p>
          <a:p>
            <a:pPr>
              <a:defRPr>
                <a:solidFill>
                  <a:srgbClr val="A9AAAA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pPr>
            <a:r>
              <a:t>YOU DECIDE!!!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05269" y="-77977"/>
            <a:ext cx="17495449" cy="9842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3863268" y="3788977"/>
            <a:ext cx="5278265" cy="21082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0" sz="72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Round 1</a:t>
            </a:r>
          </a:p>
          <a:p>
            <a:pPr>
              <a:defRPr b="1" spc="0" sz="60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What and who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446365" y="1332511"/>
            <a:ext cx="3643537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129" name="Shape 129"/>
          <p:cNvSpPr/>
          <p:nvPr/>
        </p:nvSpPr>
        <p:spPr>
          <a:xfrm>
            <a:off x="7761167" y="1332511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foundation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1630214" y="2934074"/>
            <a:ext cx="3275839" cy="5510227"/>
            <a:chOff x="0" y="0"/>
            <a:chExt cx="3275838" cy="5510226"/>
          </a:xfrm>
        </p:grpSpPr>
        <p:pic>
          <p:nvPicPr>
            <p:cNvPr id="130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8945" y="0"/>
              <a:ext cx="2857948" cy="2323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Shape 131"/>
            <p:cNvSpPr/>
            <p:nvPr/>
          </p:nvSpPr>
          <p:spPr>
            <a:xfrm>
              <a:off x="529894" y="2980693"/>
              <a:ext cx="2216050" cy="1102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Mark Otto</a:t>
              </a:r>
            </a:p>
            <a:p>
              <a:pPr>
                <a:defRPr>
                  <a:solidFill>
                    <a:srgbClr val="A9AAAA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@mdo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-1" y="4407866"/>
              <a:ext cx="3275839" cy="1102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Jacob Thornton</a:t>
              </a:r>
            </a:p>
            <a:p>
              <a:pPr>
                <a:defRPr>
                  <a:solidFill>
                    <a:srgbClr val="A9AAAA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@fat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7572863" y="3661883"/>
            <a:ext cx="4242941" cy="3679564"/>
            <a:chOff x="0" y="0"/>
            <a:chExt cx="4242940" cy="3679563"/>
          </a:xfrm>
        </p:grpSpPr>
        <p:pic>
          <p:nvPicPr>
            <p:cNvPr id="13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42941" cy="867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Shape 135"/>
            <p:cNvSpPr/>
            <p:nvPr/>
          </p:nvSpPr>
          <p:spPr>
            <a:xfrm>
              <a:off x="16520" y="2577203"/>
              <a:ext cx="4209899" cy="1102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close-knit team</a:t>
              </a:r>
            </a:p>
            <a:p>
              <a:pPr>
                <a:defRPr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of product designers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2"/>
      <p:bldP build="whole" bldLvl="1" animBg="1" rev="0" advAuto="0" spid="13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33874" y="-206104"/>
            <a:ext cx="18507579" cy="1041051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2677852" y="3788977"/>
            <a:ext cx="7649096" cy="21082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0" sz="72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Round 2</a:t>
            </a:r>
          </a:p>
          <a:p>
            <a:pPr>
              <a:defRPr b="1" spc="0" sz="60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Community/ Support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446365" y="1332511"/>
            <a:ext cx="3643537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142" name="Shape 142"/>
          <p:cNvSpPr/>
          <p:nvPr/>
        </p:nvSpPr>
        <p:spPr>
          <a:xfrm>
            <a:off x="7761167" y="1332511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foundation</a:t>
            </a:r>
          </a:p>
        </p:txBody>
      </p:sp>
      <p:grpSp>
        <p:nvGrpSpPr>
          <p:cNvPr id="146" name="Group 146"/>
          <p:cNvGrpSpPr/>
          <p:nvPr/>
        </p:nvGrpSpPr>
        <p:grpSpPr>
          <a:xfrm>
            <a:off x="2454063" y="3200400"/>
            <a:ext cx="8096674" cy="1631620"/>
            <a:chOff x="0" y="0"/>
            <a:chExt cx="8096672" cy="1631619"/>
          </a:xfrm>
        </p:grpSpPr>
        <p:pic>
          <p:nvPicPr>
            <p:cNvPr id="143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32526" y="0"/>
              <a:ext cx="1631621" cy="1631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" name="Shape 144"/>
            <p:cNvSpPr/>
            <p:nvPr/>
          </p:nvSpPr>
          <p:spPr>
            <a:xfrm>
              <a:off x="0" y="53809"/>
              <a:ext cx="1628141" cy="152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80k+</a:t>
              </a:r>
            </a:p>
            <a:p>
              <a:pPr>
                <a:defRPr sz="50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stars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6468532" y="53809"/>
              <a:ext cx="1628141" cy="152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20k+</a:t>
              </a:r>
            </a:p>
            <a:p>
              <a:pPr>
                <a:defRPr sz="50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stars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2134341" y="5584973"/>
            <a:ext cx="8736118" cy="2006601"/>
            <a:chOff x="0" y="0"/>
            <a:chExt cx="8736117" cy="2006600"/>
          </a:xfrm>
        </p:grpSpPr>
        <p:pic>
          <p:nvPicPr>
            <p:cNvPr id="14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49849" y="0"/>
              <a:ext cx="2006601" cy="200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Shape 148"/>
            <p:cNvSpPr/>
            <p:nvPr/>
          </p:nvSpPr>
          <p:spPr>
            <a:xfrm>
              <a:off x="-1" y="100392"/>
              <a:ext cx="2437766" cy="152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135,449</a:t>
              </a:r>
            </a:p>
            <a:p>
              <a:pPr>
                <a:defRPr sz="50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results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6638712" y="100392"/>
              <a:ext cx="2097406" cy="152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51,544</a:t>
              </a:r>
            </a:p>
            <a:p>
              <a:pPr>
                <a:defRPr sz="50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results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2691232" y="7719240"/>
            <a:ext cx="7564829" cy="1246641"/>
            <a:chOff x="0" y="0"/>
            <a:chExt cx="7564828" cy="1246639"/>
          </a:xfrm>
        </p:grpSpPr>
        <p:pic>
          <p:nvPicPr>
            <p:cNvPr id="151" name="pounds2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15974" y="48893"/>
              <a:ext cx="1148855" cy="1148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98583" cy="1246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2"/>
      <p:bldP build="whole" bldLvl="1" animBg="1" rev="0" advAuto="0" spid="153" grpId="3"/>
      <p:bldP build="whole" bldLvl="1" animBg="1" rev="0" advAuto="0" spid="14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2904" y="-57765"/>
            <a:ext cx="15790608" cy="986913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4489648" y="3822700"/>
            <a:ext cx="4025504" cy="21082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0" sz="72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Round 3</a:t>
            </a:r>
          </a:p>
          <a:p>
            <a:pPr>
              <a:defRPr b="1" spc="0" sz="60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CSS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446365" y="1332511"/>
            <a:ext cx="3643537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2554C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159" name="Shape 159"/>
          <p:cNvSpPr/>
          <p:nvPr/>
        </p:nvSpPr>
        <p:spPr>
          <a:xfrm>
            <a:off x="7761167" y="1332511"/>
            <a:ext cx="3866332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97F8"/>
                </a:solidFill>
                <a:latin typeface="Karmatic Arcade"/>
                <a:ea typeface="Karmatic Arcade"/>
                <a:cs typeface="Karmatic Arcade"/>
                <a:sym typeface="Karmatic Arcade"/>
              </a:defRPr>
            </a:lvl1pPr>
          </a:lstStyle>
          <a:p>
            <a:pPr/>
            <a:r>
              <a:t>foundation</a:t>
            </a:r>
          </a:p>
        </p:txBody>
      </p:sp>
      <p:grpSp>
        <p:nvGrpSpPr>
          <p:cNvPr id="163" name="Group 163"/>
          <p:cNvGrpSpPr/>
          <p:nvPr/>
        </p:nvGrpSpPr>
        <p:grpSpPr>
          <a:xfrm>
            <a:off x="1026416" y="2315280"/>
            <a:ext cx="11018562" cy="2486661"/>
            <a:chOff x="0" y="-311149"/>
            <a:chExt cx="11018561" cy="2486659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4161702" cy="1864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120 KB</a:t>
              </a:r>
            </a:p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2561 Selectors</a:t>
              </a:r>
            </a:p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2725 Declarations</a:t>
              </a:r>
            </a:p>
          </p:txBody>
        </p:sp>
        <p:pic>
          <p:nvPicPr>
            <p:cNvPr id="161" name="settings38 (1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760252" y="216448"/>
              <a:ext cx="1431463" cy="1431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Shape 162"/>
            <p:cNvSpPr/>
            <p:nvPr/>
          </p:nvSpPr>
          <p:spPr>
            <a:xfrm>
              <a:off x="6749075" y="-311150"/>
              <a:ext cx="4269487" cy="2486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203 KB</a:t>
              </a:r>
            </a:p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3343 Selectors</a:t>
              </a:r>
            </a:p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4088 Declarations</a:t>
              </a:r>
            </a:p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unCSS</a:t>
              </a:r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1952585" y="4893733"/>
            <a:ext cx="9099630" cy="1809870"/>
            <a:chOff x="0" y="0"/>
            <a:chExt cx="9099628" cy="1809868"/>
          </a:xfrm>
        </p:grpSpPr>
        <p:pic>
          <p:nvPicPr>
            <p:cNvPr id="16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7378"/>
              <a:ext cx="2527300" cy="1028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86470" y="0"/>
              <a:ext cx="2413159" cy="18098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9" name="Group 169"/>
          <p:cNvGrpSpPr/>
          <p:nvPr/>
        </p:nvGrpSpPr>
        <p:grpSpPr>
          <a:xfrm>
            <a:off x="2131744" y="7106545"/>
            <a:ext cx="9569540" cy="1864361"/>
            <a:chOff x="0" y="0"/>
            <a:chExt cx="9569538" cy="1864359"/>
          </a:xfrm>
        </p:grpSpPr>
        <p:sp>
          <p:nvSpPr>
            <p:cNvPr id="167" name="Shape 167"/>
            <p:cNvSpPr/>
            <p:nvPr/>
          </p:nvSpPr>
          <p:spPr>
            <a:xfrm>
              <a:off x="-1" y="622300"/>
              <a:ext cx="2168984" cy="619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lvl1pPr>
            </a:lstStyle>
            <a:p>
              <a:pPr/>
              <a:r>
                <a:t>PX based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5858243" y="0"/>
              <a:ext cx="3711296" cy="1864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EM based</a:t>
              </a:r>
            </a:p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Base classes</a:t>
              </a:r>
            </a:p>
            <a:p>
              <a:pPr>
                <a:defRPr sz="4100">
                  <a:solidFill>
                    <a:srgbClr val="555B61"/>
                  </a:solidFill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pPr>
              <a:r>
                <a:t>Visibility classes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2"/>
      <p:bldP build="whole" bldLvl="1" animBg="1" rev="0" advAuto="0" spid="169" grpId="3"/>
      <p:bldP build="whole" bldLvl="1" animBg="1" rev="0" advAuto="0" spid="16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7400" y="-96464"/>
            <a:ext cx="14579600" cy="994652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1554013" y="3788977"/>
            <a:ext cx="9896774" cy="21082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0" sz="72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Round 4</a:t>
            </a:r>
          </a:p>
          <a:p>
            <a:pPr>
              <a:defRPr b="1" spc="0" sz="6000">
                <a:solidFill>
                  <a:srgbClr val="EBF623"/>
                </a:solidFill>
                <a:effectLst>
                  <a:outerShdw sx="100000" sy="100000" kx="0" ky="0" algn="b" rotWithShape="0" blurRad="50800" dist="50800" dir="30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t>Grids and Responsiveness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prism dir="l"/>
      </p:transition>
    </mc:Choice>
    <mc:Fallback>
      <p:transition spd="fast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